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2" r:id="rId4"/>
    <p:sldId id="304" r:id="rId5"/>
    <p:sldId id="305" r:id="rId6"/>
    <p:sldId id="308" r:id="rId7"/>
    <p:sldId id="306" r:id="rId8"/>
    <p:sldId id="307" r:id="rId9"/>
    <p:sldId id="279" r:id="rId10"/>
    <p:sldId id="298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58"/>
  </p:normalViewPr>
  <p:slideViewPr>
    <p:cSldViewPr snapToGrid="0" snapToObjects="1">
      <p:cViewPr>
        <p:scale>
          <a:sx n="95" d="100"/>
          <a:sy n="95" d="100"/>
        </p:scale>
        <p:origin x="66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B6DDE-D128-1247-B8BA-74CDF298750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6EF1C-ECEB-884E-A5FE-991C16D99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igshare.com/articles/Evaluating_Big_Data_Frameworks_To_Simplify_Distributed_Task_Execution_In_Apache_Airavata/548374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nakandala.github.io/assets/papers/2016/gce-2016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Fall 2017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Initial thoughts on topics for Spring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Log-Centric Airavata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with prototyping log-centric Airavata</a:t>
            </a:r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Dimuthu’s</a:t>
            </a:r>
            <a:r>
              <a:rPr lang="en-US" dirty="0" smtClean="0"/>
              <a:t> postings</a:t>
            </a:r>
          </a:p>
          <a:p>
            <a:r>
              <a:rPr lang="en-US" dirty="0" smtClean="0"/>
              <a:t>Develop </a:t>
            </a:r>
            <a:r>
              <a:rPr lang="en-US" dirty="0" smtClean="0"/>
              <a:t>and evaluate prototypes that use Raft-like strategies for updating </a:t>
            </a:r>
            <a:r>
              <a:rPr lang="en-US" dirty="0" err="1" smtClean="0"/>
              <a:t>stateful</a:t>
            </a:r>
            <a:r>
              <a:rPr lang="en-US" dirty="0" smtClean="0"/>
              <a:t> services like the Airavata Registry</a:t>
            </a:r>
          </a:p>
          <a:p>
            <a:r>
              <a:rPr lang="en-US" dirty="0" smtClean="0"/>
              <a:t>Develop and evaluate prototype approaches like Practical Byzantine Fault Tolerance  and </a:t>
            </a:r>
            <a:r>
              <a:rPr lang="en-US" dirty="0" err="1" smtClean="0"/>
              <a:t>Blockchain</a:t>
            </a:r>
            <a:r>
              <a:rPr lang="en-US" dirty="0" smtClean="0"/>
              <a:t> that can be used in log-centric Airavata</a:t>
            </a:r>
          </a:p>
          <a:p>
            <a:pPr lvl="1"/>
            <a:r>
              <a:rPr lang="en-US" dirty="0" smtClean="0"/>
              <a:t>Decide if this is worth the effort</a:t>
            </a:r>
          </a:p>
        </p:txBody>
      </p:sp>
    </p:spTree>
    <p:extLst>
      <p:ext uri="{BB962C8B-B14F-4D97-AF65-F5344CB8AC3E}">
        <p14:creationId xmlns:p14="http://schemas.microsoft.com/office/powerpoint/2010/main" val="192290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best way to distribute OAuth2 public clients</a:t>
            </a:r>
            <a:r>
              <a:rPr lang="en-US" dirty="0"/>
              <a:t> </a:t>
            </a:r>
            <a:r>
              <a:rPr lang="en-US" dirty="0" smtClean="0"/>
              <a:t>that will directly access the API </a:t>
            </a:r>
          </a:p>
          <a:p>
            <a:pPr lvl="1"/>
            <a:r>
              <a:rPr lang="en-US" dirty="0" smtClean="0"/>
              <a:t>Desktop applications 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Other scripts, developer keys,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Issues with public clients</a:t>
            </a:r>
          </a:p>
          <a:p>
            <a:pPr lvl="1"/>
            <a:r>
              <a:rPr lang="en-US" dirty="0" smtClean="0"/>
              <a:t>The clients themselves need client IDs and client secrets</a:t>
            </a:r>
          </a:p>
          <a:p>
            <a:pPr lvl="1"/>
            <a:r>
              <a:rPr lang="en-US" dirty="0" smtClean="0"/>
              <a:t>Users of the clients must further authenticate themselves</a:t>
            </a:r>
          </a:p>
          <a:p>
            <a:pPr lvl="1"/>
            <a:r>
              <a:rPr lang="en-US" dirty="0" smtClean="0"/>
              <a:t>This should work with non-browser clients</a:t>
            </a:r>
          </a:p>
          <a:p>
            <a:r>
              <a:rPr lang="en-US" dirty="0" smtClean="0"/>
              <a:t>What are the best approaches for internal (</a:t>
            </a:r>
            <a:r>
              <a:rPr lang="en-US" dirty="0" err="1" smtClean="0"/>
              <a:t>microservice</a:t>
            </a:r>
            <a:r>
              <a:rPr lang="en-US" dirty="0" smtClean="0"/>
              <a:t>-to-</a:t>
            </a:r>
            <a:r>
              <a:rPr lang="en-US" dirty="0" err="1" smtClean="0"/>
              <a:t>microserivce</a:t>
            </a:r>
            <a:r>
              <a:rPr lang="en-US" dirty="0" smtClean="0"/>
              <a:t>) security in Airavata?</a:t>
            </a:r>
          </a:p>
          <a:p>
            <a:pPr lvl="1"/>
            <a:r>
              <a:rPr lang="en-US" dirty="0" smtClean="0"/>
              <a:t>Byzantine Fault Tolerance</a:t>
            </a:r>
          </a:p>
          <a:p>
            <a:pPr lvl="1"/>
            <a:r>
              <a:rPr lang="en-US" dirty="0" err="1" smtClean="0"/>
              <a:t>DevSecOps</a:t>
            </a:r>
            <a:endParaRPr lang="en-US" dirty="0" smtClean="0"/>
          </a:p>
          <a:p>
            <a:pPr lvl="1"/>
            <a:r>
              <a:rPr lang="en-US" dirty="0" smtClean="0"/>
              <a:t>Black hat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5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Course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891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Micro services</a:t>
            </a:r>
            <a:endParaRPr lang="en-US" dirty="0" smtClean="0"/>
          </a:p>
          <a:p>
            <a:pPr lvl="1"/>
            <a:r>
              <a:rPr lang="en-US" dirty="0" smtClean="0"/>
              <a:t>Programing language agnostic.</a:t>
            </a:r>
            <a:endParaRPr lang="en-US" dirty="0" smtClean="0"/>
          </a:p>
          <a:p>
            <a:r>
              <a:rPr lang="en-US" dirty="0" smtClean="0"/>
              <a:t>Containers, CI/CD </a:t>
            </a:r>
            <a:r>
              <a:rPr lang="mr-IN" dirty="0" smtClean="0"/>
              <a:t>–</a:t>
            </a:r>
            <a:r>
              <a:rPr lang="en-US" dirty="0" smtClean="0"/>
              <a:t> DevOps in general.</a:t>
            </a:r>
            <a:endParaRPr lang="en-US" dirty="0" smtClean="0"/>
          </a:p>
          <a:p>
            <a:r>
              <a:rPr lang="en-US" dirty="0" smtClean="0"/>
              <a:t>Writing software in the Open.</a:t>
            </a:r>
            <a:endParaRPr lang="en-US" dirty="0" smtClean="0"/>
          </a:p>
          <a:p>
            <a:r>
              <a:rPr lang="en-US" dirty="0" smtClean="0"/>
              <a:t>Architectural choices.</a:t>
            </a:r>
          </a:p>
          <a:p>
            <a:r>
              <a:rPr lang="en-US" dirty="0" smtClean="0"/>
              <a:t>Distributed System Concepts</a:t>
            </a:r>
          </a:p>
          <a:p>
            <a:pPr lvl="1"/>
            <a:r>
              <a:rPr lang="en-US" dirty="0" smtClean="0"/>
              <a:t>Raft, Distributed Logging, Messaging, Distributed Co-ordination </a:t>
            </a:r>
          </a:p>
          <a:p>
            <a:r>
              <a:rPr lang="en-US" dirty="0" smtClean="0"/>
              <a:t>Real-world application </a:t>
            </a:r>
            <a:r>
              <a:rPr lang="mr-IN" dirty="0" smtClean="0"/>
              <a:t>–</a:t>
            </a:r>
            <a:r>
              <a:rPr lang="en-US" dirty="0" smtClean="0"/>
              <a:t> Contributions to a production “Platfor</a:t>
            </a:r>
            <a:r>
              <a:rPr lang="en-US" dirty="0" smtClean="0"/>
              <a:t>m as a Service” and “Software as a Service” Systems.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111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iravata 1.0 Architec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90"/>
          <a:stretch/>
        </p:blipFill>
        <p:spPr>
          <a:xfrm>
            <a:off x="406207" y="883085"/>
            <a:ext cx="11299053" cy="53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001178"/>
            <a:ext cx="5614835" cy="4702425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Airavata Development in Spring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Move from current </a:t>
            </a:r>
            <a:r>
              <a:rPr lang="en-US" sz="2000" dirty="0" smtClean="0"/>
              <a:t>monolithic API </a:t>
            </a:r>
            <a:r>
              <a:rPr lang="en-US" sz="2000" dirty="0"/>
              <a:t>driven approach to more loosely coupled “sub systems”.</a:t>
            </a:r>
          </a:p>
          <a:p>
            <a:r>
              <a:rPr lang="en-US" sz="2000" dirty="0"/>
              <a:t>Each sub system constitutes of many micro-services. </a:t>
            </a:r>
          </a:p>
          <a:p>
            <a:r>
              <a:rPr lang="en-US" sz="2000" dirty="0" smtClean="0"/>
              <a:t>Based on the context, these sub systems will be coupled. </a:t>
            </a:r>
          </a:p>
          <a:p>
            <a:r>
              <a:rPr lang="en-US" sz="2000" dirty="0" smtClean="0"/>
              <a:t>Moving from a centralized API to context driven SDK’s.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78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as a Container</a:t>
            </a:r>
          </a:p>
          <a:p>
            <a:r>
              <a:rPr lang="en-US" dirty="0" smtClean="0"/>
              <a:t>Kubernetes based</a:t>
            </a:r>
          </a:p>
          <a:p>
            <a:r>
              <a:rPr lang="en-US" dirty="0" smtClean="0"/>
              <a:t>Will closely follow the new Amazon EKS Service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317"/>
            <a:ext cx="12192000" cy="32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8327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Execution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Gourav</a:t>
            </a:r>
            <a:r>
              <a:rPr lang="en-US" dirty="0" smtClean="0"/>
              <a:t> </a:t>
            </a:r>
            <a:r>
              <a:rPr lang="en-US" dirty="0" err="1" smtClean="0"/>
              <a:t>Shenoy</a:t>
            </a:r>
            <a:r>
              <a:rPr lang="en-US" dirty="0" smtClean="0"/>
              <a:t> and Team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figshare.com/articles/Evaluating_Big_Data_Frameworks_To_Simplify_Distributed_Task_Execution_In_Apache_Airavata/5483743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Dimuthu’s</a:t>
            </a:r>
            <a:r>
              <a:rPr lang="en-US" dirty="0" smtClean="0"/>
              <a:t> Proposal </a:t>
            </a:r>
            <a:r>
              <a:rPr lang="mr-IN" dirty="0" smtClean="0"/>
              <a:t>–</a:t>
            </a:r>
            <a:r>
              <a:rPr lang="en-US" dirty="0" smtClean="0"/>
              <a:t> Kafka based system</a:t>
            </a:r>
          </a:p>
          <a:p>
            <a:r>
              <a:rPr lang="en-US" dirty="0" smtClean="0"/>
              <a:t>Final conclusion </a:t>
            </a:r>
            <a:r>
              <a:rPr lang="mr-IN" dirty="0" smtClean="0"/>
              <a:t>–</a:t>
            </a:r>
            <a:r>
              <a:rPr lang="en-US" dirty="0" smtClean="0"/>
              <a:t> Use Apache Helix</a:t>
            </a:r>
          </a:p>
          <a:p>
            <a:pPr lvl="1"/>
            <a:r>
              <a:rPr lang="en-US" dirty="0" smtClean="0"/>
              <a:t>Browse through Airavata Dev List discussions for the rational and also the provenance on how such decisions are made.</a:t>
            </a:r>
          </a:p>
          <a:p>
            <a:r>
              <a:rPr lang="en-US" dirty="0" smtClean="0"/>
              <a:t>In the Spring 2018 course you can make similar recommendations and follow through. </a:t>
            </a:r>
          </a:p>
        </p:txBody>
      </p:sp>
    </p:spTree>
    <p:extLst>
      <p:ext uri="{BB962C8B-B14F-4D97-AF65-F5344CB8AC3E}">
        <p14:creationId xmlns:p14="http://schemas.microsoft.com/office/powerpoint/2010/main" val="93877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Data-Centric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 up Registry Refactoring </a:t>
            </a:r>
          </a:p>
          <a:p>
            <a:r>
              <a:rPr lang="en-US" dirty="0" smtClean="0"/>
              <a:t>Craft a first class Data Service Provider API (internally uses current components). </a:t>
            </a:r>
          </a:p>
          <a:p>
            <a:r>
              <a:rPr lang="en-US" dirty="0" smtClean="0"/>
              <a:t>Integration with Globus, </a:t>
            </a:r>
            <a:r>
              <a:rPr lang="en-US" dirty="0" err="1" smtClean="0"/>
              <a:t>DropBox</a:t>
            </a:r>
            <a:r>
              <a:rPr lang="en-US" dirty="0" smtClean="0"/>
              <a:t> like tools for seamless data movement.</a:t>
            </a:r>
          </a:p>
          <a:p>
            <a:r>
              <a:rPr lang="en-US" dirty="0" smtClean="0"/>
              <a:t>Integrating with large scale observational and experimental data catalogs. </a:t>
            </a:r>
          </a:p>
          <a:p>
            <a:r>
              <a:rPr lang="en-US" dirty="0" smtClean="0"/>
              <a:t>Build upon simulation output parsing system and search capabilities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scnakandala.github.io/assets/papers/2016/gce-2016.pdf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22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- Byzantine </a:t>
            </a:r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00364"/>
            <a:ext cx="5712912" cy="4982271"/>
          </a:xfrm>
        </p:spPr>
        <p:txBody>
          <a:bodyPr/>
          <a:lstStyle/>
          <a:p>
            <a:r>
              <a:rPr lang="en-US" dirty="0" smtClean="0"/>
              <a:t>What if a Raft cluster member doesn’t behave like it is supposed to?</a:t>
            </a:r>
          </a:p>
          <a:p>
            <a:r>
              <a:rPr lang="en-US" dirty="0" smtClean="0"/>
              <a:t>Byzantine failure sources</a:t>
            </a:r>
          </a:p>
          <a:p>
            <a:pPr lvl="1"/>
            <a:r>
              <a:rPr lang="en-US" dirty="0" smtClean="0"/>
              <a:t>Bugs in software</a:t>
            </a:r>
          </a:p>
          <a:p>
            <a:pPr lvl="1"/>
            <a:r>
              <a:rPr lang="en-US" dirty="0" smtClean="0"/>
              <a:t>Hardware and networking issues</a:t>
            </a:r>
          </a:p>
          <a:p>
            <a:pPr lvl="1"/>
            <a:r>
              <a:rPr lang="en-US" dirty="0" smtClean="0"/>
              <a:t>Malicious cluster members</a:t>
            </a:r>
          </a:p>
          <a:p>
            <a:r>
              <a:rPr lang="en-US" dirty="0" smtClean="0"/>
              <a:t>These types of problems are known academically as “the Byzantine Generals Problem”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95" y="1728464"/>
            <a:ext cx="4715005" cy="4954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4741" y="6272962"/>
            <a:ext cx="176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Flavius Belisarius</a:t>
            </a:r>
          </a:p>
        </p:txBody>
      </p:sp>
    </p:spTree>
    <p:extLst>
      <p:ext uri="{BB962C8B-B14F-4D97-AF65-F5344CB8AC3E}">
        <p14:creationId xmlns:p14="http://schemas.microsoft.com/office/powerpoint/2010/main" val="144760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2064</TotalTime>
  <Words>419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Fall 2017 Recap</vt:lpstr>
      <vt:lpstr>Course Recap</vt:lpstr>
      <vt:lpstr>PowerPoint Presentation</vt:lpstr>
      <vt:lpstr>Airavata Development in Spring 2018</vt:lpstr>
      <vt:lpstr>DevOps</vt:lpstr>
      <vt:lpstr>PowerPoint Presentation</vt:lpstr>
      <vt:lpstr>Task Execution Framework</vt:lpstr>
      <vt:lpstr>Data-Centric Computing</vt:lpstr>
      <vt:lpstr>Raft - Byzantine Failures</vt:lpstr>
      <vt:lpstr>Log-Centric Airavata</vt:lpstr>
      <vt:lpstr>Security Topics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Marlon Pierce</dc:creator>
  <cp:lastModifiedBy>Suresh Marru</cp:lastModifiedBy>
  <cp:revision>221</cp:revision>
  <dcterms:created xsi:type="dcterms:W3CDTF">2017-11-06T14:01:37Z</dcterms:created>
  <dcterms:modified xsi:type="dcterms:W3CDTF">2017-11-30T21:06:11Z</dcterms:modified>
</cp:coreProperties>
</file>